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270" r:id="rId3"/>
    <p:sldId id="257" r:id="rId4"/>
    <p:sldId id="262" r:id="rId5"/>
    <p:sldId id="267" r:id="rId6"/>
    <p:sldId id="258" r:id="rId7"/>
    <p:sldId id="261" r:id="rId8"/>
    <p:sldId id="271" r:id="rId9"/>
    <p:sldId id="273" r:id="rId10"/>
    <p:sldId id="272" r:id="rId11"/>
    <p:sldId id="278" r:id="rId12"/>
    <p:sldId id="277" r:id="rId13"/>
    <p:sldId id="268" r:id="rId14"/>
    <p:sldId id="282" r:id="rId15"/>
    <p:sldId id="276" r:id="rId16"/>
    <p:sldId id="259" r:id="rId17"/>
    <p:sldId id="263" r:id="rId18"/>
    <p:sldId id="264" r:id="rId19"/>
    <p:sldId id="266" r:id="rId20"/>
    <p:sldId id="265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" initials="Fabia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Sheet1!$I$21</c:f>
              <c:strCache>
                <c:ptCount val="1"/>
                <c:pt idx="0">
                  <c:v>Power Mw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12-42A1-B81C-12E90A64E3A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12-42A1-B81C-12E90A64E3AD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12-42A1-B81C-12E90A64E3A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12-42A1-B81C-12E90A64E3A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12-42A1-B81C-12E90A64E3AD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12-42A1-B81C-12E90A64E3A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12-42A1-B81C-12E90A64E3A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2-42A1-B81C-12E90A64E3A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12-42A1-B81C-12E90A64E3AD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2-42A1-B81C-12E90A64E3A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12-42A1-B81C-12E90A64E3A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2-42A1-B81C-12E90A64E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Sheet1!$H$22:$H$35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Sheet1!$I$22:$I$35</c:f>
              <c:numCache>
                <c:formatCode>General</c:formatCode>
                <c:ptCount val="14"/>
                <c:pt idx="0">
                  <c:v>1221</c:v>
                </c:pt>
                <c:pt idx="1">
                  <c:v>1291</c:v>
                </c:pt>
                <c:pt idx="2">
                  <c:v>1365</c:v>
                </c:pt>
                <c:pt idx="3">
                  <c:v>1444</c:v>
                </c:pt>
                <c:pt idx="4">
                  <c:v>1521</c:v>
                </c:pt>
                <c:pt idx="5">
                  <c:v>1605</c:v>
                </c:pt>
                <c:pt idx="6">
                  <c:v>1690</c:v>
                </c:pt>
                <c:pt idx="7">
                  <c:v>1790</c:v>
                </c:pt>
                <c:pt idx="8">
                  <c:v>1885</c:v>
                </c:pt>
                <c:pt idx="9">
                  <c:v>1970</c:v>
                </c:pt>
                <c:pt idx="10">
                  <c:v>2065</c:v>
                </c:pt>
                <c:pt idx="11">
                  <c:v>2160</c:v>
                </c:pt>
                <c:pt idx="12">
                  <c:v>2220</c:v>
                </c:pt>
                <c:pt idx="13">
                  <c:v>2335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12-42A1-B81C-12E90A64E3A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5019520"/>
        <c:axId val="35121984"/>
      </c:scatterChart>
      <c:valAx>
        <c:axId val="3501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1984"/>
        <c:crosses val="autoZero"/>
        <c:crossBetween val="midCat"/>
      </c:valAx>
      <c:valAx>
        <c:axId val="3512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01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Sheet1!$I$43</c:f>
              <c:strCache>
                <c:ptCount val="1"/>
                <c:pt idx="0">
                  <c:v>Energy Gwh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91-43CC-BCC9-857D1E4708ED}"/>
                </c:ext>
              </c:extLst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91-43CC-BCC9-857D1E470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Sheet1!$H$44:$H$57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xVal>
          <c:yVal>
            <c:numRef>
              <c:f>Sheet1!$I$44:$I$57</c:f>
              <c:numCache>
                <c:formatCode>General</c:formatCode>
                <c:ptCount val="14"/>
                <c:pt idx="0">
                  <c:v>5280</c:v>
                </c:pt>
                <c:pt idx="1">
                  <c:v>5670</c:v>
                </c:pt>
                <c:pt idx="2">
                  <c:v>6050</c:v>
                </c:pt>
                <c:pt idx="3">
                  <c:v>6490</c:v>
                </c:pt>
                <c:pt idx="4">
                  <c:v>6930</c:v>
                </c:pt>
                <c:pt idx="5">
                  <c:v>7410</c:v>
                </c:pt>
                <c:pt idx="6">
                  <c:v>7920</c:v>
                </c:pt>
                <c:pt idx="7">
                  <c:v>8470</c:v>
                </c:pt>
                <c:pt idx="8">
                  <c:v>9050</c:v>
                </c:pt>
                <c:pt idx="9">
                  <c:v>9650</c:v>
                </c:pt>
                <c:pt idx="10">
                  <c:v>10310</c:v>
                </c:pt>
                <c:pt idx="11">
                  <c:v>11000</c:v>
                </c:pt>
                <c:pt idx="12">
                  <c:v>11770</c:v>
                </c:pt>
                <c:pt idx="13">
                  <c:v>12850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91-43CC-BCC9-857D1E4708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5123712"/>
        <c:axId val="35124288"/>
      </c:scatterChart>
      <c:valAx>
        <c:axId val="3512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4288"/>
        <c:crosses val="autoZero"/>
        <c:crossBetween val="midCat"/>
      </c:valAx>
      <c:valAx>
        <c:axId val="3512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123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4E7FDE3-07E5-4F75-8E85-8786E65E98D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62F90C2-8805-449F-9179-94C522F3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32ABBE7-2927-435B-B438-A88C01B5F897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D90D269-124A-49F3-B328-40886CA61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5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7598-4097-4CC3-96AB-900979626BC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03E6-8B56-453D-88B4-F072D1EE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gi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gif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1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gif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1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.gi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5" y="3255003"/>
            <a:ext cx="2195649" cy="1463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10" y="3255003"/>
            <a:ext cx="2195649" cy="1463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1450" r="3375" b="10767"/>
          <a:stretch/>
        </p:blipFill>
        <p:spPr>
          <a:xfrm>
            <a:off x="7543405" y="3255003"/>
            <a:ext cx="2246811" cy="14891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1513" y="5068176"/>
            <a:ext cx="94769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/>
              <a:t>الدورة السادسة لمؤتمر التعاون العربي الصيني في مجال الطاقة</a:t>
            </a:r>
          </a:p>
          <a:p>
            <a:pPr algn="ctr" rtl="1"/>
            <a:r>
              <a:rPr lang="ar-SA" sz="2000" b="1" dirty="0" smtClean="0"/>
              <a:t>تشكر سلطة الطاقة الفلسطينية كل من جامعة الدول العربية و وزارة الكهرباء و الطاقة المتجددة المصرية و وزارة البترول المصرية على تنظيم المؤتمر</a:t>
            </a:r>
            <a:endParaRPr lang="en-US" sz="2000" b="1" dirty="0" smtClean="0"/>
          </a:p>
          <a:p>
            <a:pPr algn="ctr"/>
            <a:endParaRPr lang="ar-SA" sz="2000" b="1" dirty="0" smtClean="0"/>
          </a:p>
          <a:p>
            <a:pPr algn="ctr"/>
            <a:r>
              <a:rPr lang="ar-SA" dirty="0" smtClean="0"/>
              <a:t>  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473" y="572256"/>
            <a:ext cx="2162986" cy="23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13" y="2985672"/>
            <a:ext cx="4760630" cy="33257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/>
          <p:cNvCxnSpPr/>
          <p:nvPr/>
        </p:nvCxnSpPr>
        <p:spPr>
          <a:xfrm flipH="1">
            <a:off x="689956" y="1836829"/>
            <a:ext cx="423949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956" y="1836829"/>
            <a:ext cx="0" cy="922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8269" y="2759825"/>
            <a:ext cx="4705004" cy="8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3099" y="2748571"/>
            <a:ext cx="8313" cy="23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03273" y="2993890"/>
            <a:ext cx="563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7721" y="5675587"/>
            <a:ext cx="563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85" y="3420687"/>
            <a:ext cx="313371" cy="3342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856" y="3687686"/>
            <a:ext cx="313371" cy="3342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58" y="3949350"/>
            <a:ext cx="313371" cy="3342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571" y="4072351"/>
            <a:ext cx="313371" cy="3342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3" y="4436012"/>
            <a:ext cx="313371" cy="3342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908" y="4426252"/>
            <a:ext cx="313371" cy="3342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228" y="4812275"/>
            <a:ext cx="313371" cy="334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654" y="5113793"/>
            <a:ext cx="764253" cy="8152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056" y="5371504"/>
            <a:ext cx="313371" cy="355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36" y="5635874"/>
            <a:ext cx="313371" cy="3551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09395" y="5168388"/>
            <a:ext cx="729521" cy="706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3273" y="3332657"/>
            <a:ext cx="57557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/>
              <a:t>الخطة تتطلب:</a:t>
            </a:r>
            <a:endParaRPr lang="en-US" sz="1600" b="1" dirty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endParaRPr lang="ar-SA" sz="1600" b="1" dirty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/>
              <a:t>توفير و تطبيق القوانين و التشريعات في مجال الطاقة </a:t>
            </a:r>
            <a:r>
              <a:rPr lang="ar-SA" sz="1600" b="1" dirty="0" smtClean="0"/>
              <a:t>(نظام البيع بالتعرفة</a:t>
            </a:r>
            <a:r>
              <a:rPr lang="ar-SA" sz="1600" b="1" dirty="0"/>
              <a:t>، </a:t>
            </a:r>
            <a:r>
              <a:rPr lang="ar-SA" sz="1600" b="1" dirty="0" smtClean="0"/>
              <a:t>نظام صافي </a:t>
            </a:r>
            <a:r>
              <a:rPr lang="ar-SA" sz="1600" b="1" dirty="0"/>
              <a:t>القياس، تراخيص بناء المحطات) 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/>
              <a:t>توفير تمويل </a:t>
            </a:r>
            <a:r>
              <a:rPr lang="ar-SA" sz="1600" b="1" dirty="0" smtClean="0"/>
              <a:t>لمشاريع الطاقة و البنية التحتية</a:t>
            </a:r>
            <a:endParaRPr lang="ar-SA" sz="1600" b="1" dirty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/>
              <a:t>بناء الخبرات و القدرات المحلية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/>
              <a:t>تشجيع استخدام أنظمة الطاقة الشمسية على اسطح البيوت الفلسطينية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/>
              <a:t>تبني خطة تنفيذية للطاقة المتجددة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93995" y="2301436"/>
            <a:ext cx="374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C00000"/>
                </a:solidFill>
              </a:rPr>
              <a:t>Energy efficiency &amp; renewable energy law</a:t>
            </a:r>
          </a:p>
          <a:p>
            <a:pPr algn="ctr"/>
            <a:r>
              <a:rPr lang="en-US" sz="1600" b="1" u="sng" dirty="0">
                <a:solidFill>
                  <a:srgbClr val="C00000"/>
                </a:solidFill>
              </a:rPr>
              <a:t>Issued in 2015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71154" y="816162"/>
            <a:ext cx="6966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i="1" u="sng" dirty="0"/>
              <a:t>استراتيجية سلطة الطاقة </a:t>
            </a:r>
            <a:r>
              <a:rPr lang="ar-SA" sz="2400" i="1" u="sng" dirty="0" smtClean="0"/>
              <a:t>للطاقة المتجددة 2020 - 2030</a:t>
            </a:r>
            <a:endParaRPr lang="en-US" sz="2400" i="1" u="sng" dirty="0"/>
          </a:p>
          <a:p>
            <a:pPr algn="r" rtl="1"/>
            <a:endParaRPr lang="ar-SA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/>
              <a:t>زيادة إنتاج الطاقة المحلي و استغلال الموارد الطبيعية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C00000"/>
                </a:solidFill>
              </a:rPr>
              <a:t>زيادة مصادر الطاقة المتجددة و الحد من التلوث البيئي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زيادة كفاءة الطاقة من خلال حملات التوعية</a:t>
            </a:r>
            <a:endParaRPr lang="en-US" sz="1600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>
                <a:solidFill>
                  <a:srgbClr val="C00000"/>
                </a:solidFill>
              </a:rPr>
              <a:t>تنويع مصادر الطاقة المحلية و المستوردة و رفع قدرة الربط مع البلدان المجاورة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متابعة التطوير و الإصلاح المؤسساتي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76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13" y="2985672"/>
            <a:ext cx="4760630" cy="33257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1027136" y="3111741"/>
            <a:ext cx="1678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30 new solar farm for 10 municipalities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89956" y="1836829"/>
            <a:ext cx="423949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956" y="1836829"/>
            <a:ext cx="0" cy="922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8269" y="2759825"/>
            <a:ext cx="4705004" cy="8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3099" y="2748571"/>
            <a:ext cx="8313" cy="23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03273" y="2993890"/>
            <a:ext cx="563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87721" y="4788902"/>
            <a:ext cx="563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85" y="3420687"/>
            <a:ext cx="313371" cy="3342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856" y="3687686"/>
            <a:ext cx="313371" cy="3342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58" y="3949350"/>
            <a:ext cx="313371" cy="3342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571" y="4072351"/>
            <a:ext cx="313371" cy="3342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3" y="4436012"/>
            <a:ext cx="313371" cy="3342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908" y="4426252"/>
            <a:ext cx="313371" cy="3342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228" y="4812275"/>
            <a:ext cx="313371" cy="334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654" y="5113793"/>
            <a:ext cx="764253" cy="8152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056" y="5371504"/>
            <a:ext cx="313371" cy="355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36" y="5635874"/>
            <a:ext cx="313371" cy="3551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09395" y="5168388"/>
            <a:ext cx="729521" cy="706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3273" y="3057949"/>
            <a:ext cx="5755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algn="r" rtl="1"/>
            <a:r>
              <a:rPr lang="ar-SA" sz="1600" b="1" dirty="0" smtClean="0"/>
              <a:t>تهدف الخطة الاستراتيجية 2020-2030 الى الوصول الى:</a:t>
            </a:r>
            <a:endParaRPr lang="en-US" sz="1600" b="1" dirty="0" smtClean="0"/>
          </a:p>
          <a:p>
            <a:pPr algn="r" rtl="1"/>
            <a:endParaRPr lang="en-US" sz="1600" b="1" dirty="0"/>
          </a:p>
          <a:p>
            <a:pPr lvl="0" algn="r" rtl="1"/>
            <a:r>
              <a:rPr lang="ar-SA" sz="1600" dirty="0" smtClean="0"/>
              <a:t>100 ميغا واط من الطاقة الكهروضوئية خلال عام 2020</a:t>
            </a:r>
            <a:endParaRPr lang="en-GB" sz="1600" dirty="0"/>
          </a:p>
          <a:p>
            <a:pPr lvl="0" algn="r" rtl="1"/>
            <a:r>
              <a:rPr lang="ar-SA" sz="1600" dirty="0" smtClean="0"/>
              <a:t>300 ميغا واط من الطاقة الكهروضوئية خلال عام 2030 على مناطق أ و ب</a:t>
            </a:r>
          </a:p>
          <a:p>
            <a:pPr algn="r" rtl="1"/>
            <a:r>
              <a:rPr lang="ar-SA" sz="1600" dirty="0" smtClean="0"/>
              <a:t>500 </a:t>
            </a:r>
            <a:r>
              <a:rPr lang="ar-SA" sz="1600" dirty="0"/>
              <a:t>ميغا واط من الطاقة الكهروضوئية خلال عام 2030 على مناطق أ و </a:t>
            </a:r>
            <a:r>
              <a:rPr lang="ar-SA" sz="1600" dirty="0" smtClean="0"/>
              <a:t>ب و ج</a:t>
            </a:r>
            <a:endParaRPr lang="ar-SA" sz="1600" dirty="0"/>
          </a:p>
          <a:p>
            <a:pPr lvl="0" algn="r" rtl="1"/>
            <a:endParaRPr lang="en-GB" sz="1200" dirty="0"/>
          </a:p>
          <a:p>
            <a:pPr algn="r" rtl="1"/>
            <a:endParaRPr lang="en-GB" sz="1200" dirty="0"/>
          </a:p>
          <a:p>
            <a:pPr algn="r" rtl="1"/>
            <a:r>
              <a:rPr lang="en-GB" sz="1200" dirty="0"/>
              <a:t>80% of the 2030 targets shall be achieved with solar PV, 10% with wind and 10% with biogas/biomass.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3995" y="2301436"/>
            <a:ext cx="374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C00000"/>
                </a:solidFill>
              </a:rPr>
              <a:t>Energy efficiency &amp; renewable energy law</a:t>
            </a:r>
          </a:p>
          <a:p>
            <a:pPr algn="ctr"/>
            <a:r>
              <a:rPr lang="en-US" sz="1600" b="1" u="sng" dirty="0">
                <a:solidFill>
                  <a:srgbClr val="C00000"/>
                </a:solidFill>
              </a:rPr>
              <a:t>Issued in 2015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71154" y="816162"/>
            <a:ext cx="6966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i="1" u="sng" dirty="0"/>
              <a:t>استراتيجية سلطة الطاقة </a:t>
            </a:r>
            <a:r>
              <a:rPr lang="ar-SA" sz="2400" i="1" u="sng" dirty="0" smtClean="0"/>
              <a:t>للطاقة المتجددة 2020 - 2030</a:t>
            </a:r>
            <a:endParaRPr lang="en-US" sz="2400" i="1" u="sng" dirty="0"/>
          </a:p>
          <a:p>
            <a:pPr algn="r" rtl="1"/>
            <a:endParaRPr lang="ar-SA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/>
              <a:t>زيادة إنتاج الطاقة المحلي و استغلال الموارد الطبيعية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C00000"/>
                </a:solidFill>
              </a:rPr>
              <a:t>زيادة مصادر الطاقة المتجددة و الحد من التلوث البيئي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زيادة كفاءة الطاقة من خلال حملات التوعية</a:t>
            </a:r>
            <a:endParaRPr lang="en-US" sz="1600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>
                <a:solidFill>
                  <a:srgbClr val="C00000"/>
                </a:solidFill>
              </a:rPr>
              <a:t>تنويع مصادر الطاقة المحلية </a:t>
            </a:r>
            <a:r>
              <a:rPr lang="ar-SA" sz="1600" dirty="0">
                <a:solidFill>
                  <a:srgbClr val="C00000"/>
                </a:solidFill>
              </a:rPr>
              <a:t>و المستوردة و رفع قدرة الربط مع البلدان </a:t>
            </a:r>
            <a:r>
              <a:rPr lang="ar-SA" sz="1600" dirty="0" smtClean="0">
                <a:solidFill>
                  <a:srgbClr val="C00000"/>
                </a:solidFill>
              </a:rPr>
              <a:t>المجاورة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متابعة التطوير و الإصلاح المؤسساتي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807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304" y="599579"/>
            <a:ext cx="811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i="1" u="sng" dirty="0" smtClean="0"/>
              <a:t>توليد الطاقة عن طريق النفايات البلدية</a:t>
            </a:r>
            <a:endParaRPr lang="en-US" sz="1400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6" y="1412471"/>
            <a:ext cx="6702136" cy="268085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45667"/>
              </p:ext>
            </p:extLst>
          </p:nvPr>
        </p:nvGraphicFramePr>
        <p:xfrm>
          <a:off x="8091744" y="3328223"/>
          <a:ext cx="3264129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427">
                  <a:extLst>
                    <a:ext uri="{9D8B030D-6E8A-4147-A177-3AD203B41FA5}">
                      <a16:colId xmlns:a16="http://schemas.microsoft.com/office/drawing/2014/main" xmlns="" val="3786428953"/>
                    </a:ext>
                  </a:extLst>
                </a:gridCol>
                <a:gridCol w="1976702">
                  <a:extLst>
                    <a:ext uri="{9D8B030D-6E8A-4147-A177-3AD203B41FA5}">
                      <a16:colId xmlns:a16="http://schemas.microsoft.com/office/drawing/2014/main" xmlns="" val="5887733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Generated </a:t>
                      </a:r>
                      <a:r>
                        <a:rPr lang="en-US" sz="1100" u="none" strike="noStrike" dirty="0" smtClean="0">
                          <a:effectLst/>
                        </a:rPr>
                        <a:t>waste (Tons/Day)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82538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Tubas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42802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Nablus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57077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Qalqilia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88524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Jerusalem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8202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Ramallah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64711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Hebron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6757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Bethlehem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4973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Jericho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61336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Salfit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00363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Tulkarem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23777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91360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Gaza Strip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7167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80797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WB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75538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WB &amp; Gaza Strip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8208039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977" y="1412471"/>
            <a:ext cx="2639628" cy="17493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7026" y="4175115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600" b="1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اجمالي </a:t>
            </a:r>
            <a:r>
              <a:rPr lang="ar-SA" sz="1600" b="1" dirty="0"/>
              <a:t>كميات النفايات اليومية: 1900 </a:t>
            </a:r>
            <a:r>
              <a:rPr lang="ar-SA" sz="1600" b="1" dirty="0" smtClean="0"/>
              <a:t>طن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600" b="1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تواجه فلسطين مشكلة النفايات الصلبة الناتجة عن عدم توفر المساحات اللازمة لمعالجتها و الإمكانيات و الخبرات في هذا المجال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تقوم سلطة الطاقة بدراسة جدوى محطة توليد للطاقة من النفايات بالتعاون مع الحكومة الهولندية و الصينية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600" b="1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القدرة </a:t>
            </a:r>
            <a:r>
              <a:rPr lang="ar-SA" sz="1600" b="1" dirty="0"/>
              <a:t>المتوقعة لمحطة توليد الطاقة عن طريق النفايات: 50-60 ميغا </a:t>
            </a:r>
            <a:r>
              <a:rPr lang="ar-SA" sz="1600" b="1" dirty="0" smtClean="0"/>
              <a:t>واط</a:t>
            </a:r>
            <a:endParaRPr lang="en-US" sz="1200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49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3927" y="557124"/>
            <a:ext cx="66787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i="1" u="sng"/>
            </a:lvl1pPr>
          </a:lstStyle>
          <a:p>
            <a:r>
              <a:rPr lang="ar-SA" dirty="0"/>
              <a:t>الطاقة الشمسية في </a:t>
            </a:r>
            <a:r>
              <a:rPr lang="ar-SA" dirty="0" smtClean="0"/>
              <a:t>فلسطين و بعض المشاريع التي تم تنفيذها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13290" y="3194243"/>
            <a:ext cx="30066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b="1" i="1" u="sng" dirty="0" smtClean="0"/>
              <a:t>عام 2017</a:t>
            </a:r>
            <a:endParaRPr lang="en-US" sz="1200" b="1" i="1" u="sng" dirty="0" smtClean="0"/>
          </a:p>
          <a:p>
            <a:endParaRPr lang="en-US" sz="1200" b="1" i="1" u="sng" dirty="0"/>
          </a:p>
          <a:p>
            <a:r>
              <a:rPr lang="ar-SA" sz="1200" b="1" i="1" u="sng" dirty="0" smtClean="0"/>
              <a:t>القدرة الاجمالية للمشاريع المنفذة</a:t>
            </a:r>
            <a:endParaRPr lang="en-US" sz="1200" b="1" i="1" u="sng" dirty="0" smtClean="0"/>
          </a:p>
          <a:p>
            <a:endParaRPr lang="en-US" sz="1200" b="1" i="1" u="sng" dirty="0"/>
          </a:p>
          <a:p>
            <a:r>
              <a:rPr lang="ar-SA" sz="1400" b="1" i="1" dirty="0" smtClean="0">
                <a:solidFill>
                  <a:srgbClr val="C00000"/>
                </a:solidFill>
              </a:rPr>
              <a:t>25 ميغا واط</a:t>
            </a:r>
          </a:p>
          <a:p>
            <a:endParaRPr lang="en-US" sz="1400" b="1" i="1" dirty="0" smtClean="0">
              <a:solidFill>
                <a:srgbClr val="C00000"/>
              </a:solidFill>
            </a:endParaRPr>
          </a:p>
          <a:p>
            <a:r>
              <a:rPr lang="en-US" sz="1400" b="1" i="1" dirty="0" smtClean="0">
                <a:solidFill>
                  <a:srgbClr val="C00000"/>
                </a:solidFill>
              </a:rPr>
              <a:t>42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Gwh</a:t>
            </a:r>
            <a:r>
              <a:rPr lang="en-US" sz="1400" b="1" i="1" dirty="0" smtClean="0">
                <a:solidFill>
                  <a:srgbClr val="C00000"/>
                </a:solidFill>
              </a:rPr>
              <a:t>/ </a:t>
            </a:r>
            <a:r>
              <a:rPr lang="ar-SA" sz="1400" b="1" i="1" dirty="0" smtClean="0">
                <a:solidFill>
                  <a:srgbClr val="C00000"/>
                </a:solidFill>
              </a:rPr>
              <a:t>المتوقع انتاجه من الكهرباء</a:t>
            </a:r>
            <a:endParaRPr lang="en-US" sz="1400" b="1" i="1" dirty="0" smtClean="0">
              <a:solidFill>
                <a:srgbClr val="C00000"/>
              </a:solidFill>
            </a:endParaRPr>
          </a:p>
          <a:p>
            <a:endParaRPr lang="ar-SA" sz="1000" b="1" i="1" dirty="0" smtClean="0"/>
          </a:p>
          <a:p>
            <a:r>
              <a:rPr lang="en-US" sz="1000" b="1" i="1" dirty="0" smtClean="0"/>
              <a:t>(1700 kWh/kWp)</a:t>
            </a:r>
            <a:endParaRPr lang="ar-SA" sz="1000" b="1" i="1" dirty="0" smtClean="0"/>
          </a:p>
          <a:p>
            <a:endParaRPr lang="en-US" sz="1000" b="1" i="1" dirty="0" smtClean="0"/>
          </a:p>
          <a:p>
            <a:r>
              <a:rPr lang="en-US" sz="1400" b="1" i="1" dirty="0" smtClean="0"/>
              <a:t>= 0.7-0.8% </a:t>
            </a:r>
            <a:r>
              <a:rPr lang="ar-SA" sz="1400" b="1" i="1" dirty="0" smtClean="0"/>
              <a:t>من احتياجات الضفة الغربية</a:t>
            </a:r>
            <a:endParaRPr lang="en-US" sz="1400" b="1" i="1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517" y="1477759"/>
            <a:ext cx="2933123" cy="31286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38"/>
          <a:stretch/>
        </p:blipFill>
        <p:spPr>
          <a:xfrm>
            <a:off x="1356147" y="1828166"/>
            <a:ext cx="5736777" cy="39137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08" y="3137708"/>
            <a:ext cx="1304950" cy="1391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019" y="2498270"/>
            <a:ext cx="1304950" cy="139194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105698" y="3420687"/>
            <a:ext cx="15087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8814" y="3531444"/>
            <a:ext cx="2325644" cy="414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>
            <a:off x="7883545" y="3137708"/>
            <a:ext cx="166255" cy="19082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9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304" y="649457"/>
            <a:ext cx="811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i="1" u="sng" dirty="0" smtClean="0"/>
              <a:t>محطة توليد الطاقة في مسافر بني نعيم/  شرق محافظة الخليل</a:t>
            </a:r>
            <a:r>
              <a:rPr lang="en-US" b="1" i="1" u="sng" dirty="0" smtClean="0"/>
              <a:t> 2019-2020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4567" y="2331765"/>
            <a:ext cx="68330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قامت سلطة الطاقة بتوقيع مذكرة تفاهم مع الحكومة الصينية لبناء محطة توليد الطاقة الشمسية بقدرة 30 ميغا واط</a:t>
            </a:r>
            <a:endParaRPr lang="en-US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ar-SA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ستقوم المحطة بتغذية 4 مناطق فلسطينية و من المتوقع ان تكون كمية الكهرباء المولدة 52,96 ميغا واط ساعة في السنة الأولى للشغيل</a:t>
            </a:r>
            <a:endParaRPr lang="en-US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ar-SA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قامت سلطة الطاقة باستملاك 614000 متر مربع لصالح المشروع</a:t>
            </a:r>
            <a:endParaRPr lang="en-US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ar-SA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حصلت سلطة الطاقة على الموافقات البيئية لبناء المحطة</a:t>
            </a:r>
            <a:endParaRPr lang="en-US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ar-SA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قامت سلطة الطاقة بطرح 3 عطاءات للبنية ال</a:t>
            </a:r>
            <a:r>
              <a:rPr lang="ar-SA" sz="1600" b="1" dirty="0"/>
              <a:t>ت</a:t>
            </a:r>
            <a:r>
              <a:rPr lang="ar-SA" sz="1600" b="1" dirty="0" smtClean="0"/>
              <a:t>حتية تم توفير من خلالها طريق معبد و خط مياه و كهرباء لخدمة المحطة </a:t>
            </a:r>
            <a:endParaRPr lang="en-US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ar-SA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تقوم سلطة الطاقة بعقد اجتماعات دورية مع السفارة الصينية في رام الله لمتابعة التطورات</a:t>
            </a:r>
            <a:endParaRPr lang="en-US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ar-SA" sz="1600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b="1" dirty="0" smtClean="0"/>
              <a:t>من المتوقع المباشرة بإنشاء المحطة في النصف الثاني لسنة 2019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sz="12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8" y="3880442"/>
            <a:ext cx="4182595" cy="2351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01" y="758104"/>
            <a:ext cx="1982754" cy="1291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01" y="2320196"/>
            <a:ext cx="1719518" cy="11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32" y="3579310"/>
            <a:ext cx="4487074" cy="2986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304" y="649457"/>
            <a:ext cx="811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i="1" u="sng" dirty="0" smtClean="0"/>
              <a:t>محطة توليد الطاقة في مسافر بني نعيم/ شرق محافظة الخليل</a:t>
            </a:r>
            <a:endParaRPr lang="en-US" b="1" i="1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50" y="649457"/>
            <a:ext cx="3648835" cy="27366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19" y="3751162"/>
            <a:ext cx="4397789" cy="2469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037" y="1245654"/>
            <a:ext cx="4450466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2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6128" y="390971"/>
            <a:ext cx="362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Main Photovoltaic executed projects:</a:t>
            </a:r>
          </a:p>
          <a:p>
            <a:endParaRPr lang="en-US" i="1" u="sng" dirty="0"/>
          </a:p>
          <a:p>
            <a:r>
              <a:rPr lang="en-US" i="1" u="sng" dirty="0" err="1" smtClean="0"/>
              <a:t>Toubas</a:t>
            </a:r>
            <a:r>
              <a:rPr lang="en-US" i="1" u="sng" dirty="0" smtClean="0"/>
              <a:t> (</a:t>
            </a:r>
            <a:r>
              <a:rPr lang="en-US" i="1" u="sng" dirty="0"/>
              <a:t>W</a:t>
            </a:r>
            <a:r>
              <a:rPr lang="en-US" i="1" u="sng" dirty="0" smtClean="0"/>
              <a:t>est </a:t>
            </a:r>
            <a:r>
              <a:rPr lang="en-US" i="1" u="sng" dirty="0"/>
              <a:t>B</a:t>
            </a:r>
            <a:r>
              <a:rPr lang="en-US" i="1" u="sng" dirty="0" smtClean="0"/>
              <a:t>ank)</a:t>
            </a:r>
            <a:endParaRPr lang="en-US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93" y="1526573"/>
            <a:ext cx="4205173" cy="2368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22" y="1483568"/>
            <a:ext cx="2817845" cy="4329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845837" y="2359986"/>
            <a:ext cx="2453951" cy="121957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92657" y="2589690"/>
            <a:ext cx="331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2012</a:t>
            </a:r>
          </a:p>
          <a:p>
            <a:r>
              <a:rPr lang="en-US" sz="1200" b="1" i="1" u="sng" dirty="0" smtClean="0"/>
              <a:t>Capacity: 470 </a:t>
            </a:r>
            <a:r>
              <a:rPr lang="en-US" sz="1200" b="1" i="1" u="sng" dirty="0" err="1" smtClean="0"/>
              <a:t>KWatt</a:t>
            </a:r>
            <a:endParaRPr lang="en-US" sz="1200" b="1" i="1" u="sng" dirty="0" smtClean="0"/>
          </a:p>
          <a:p>
            <a:r>
              <a:rPr lang="en-US" sz="1200" b="1" i="1" u="sng" dirty="0" smtClean="0"/>
              <a:t>Donor: Czech Republic Development Cooperation</a:t>
            </a:r>
          </a:p>
          <a:p>
            <a:r>
              <a:rPr lang="en-US" sz="1200" b="1" i="1" u="sng" dirty="0" smtClean="0"/>
              <a:t>Project value: 1.150.000USD</a:t>
            </a:r>
            <a:endParaRPr lang="ar-SA" sz="1200" b="1" i="1" u="sng" dirty="0" smtClean="0"/>
          </a:p>
          <a:p>
            <a:r>
              <a:rPr lang="en-US" sz="1200" b="1" i="1" u="sng" dirty="0" smtClean="0"/>
              <a:t>Estimated production: 800.000 Kwh/Year</a:t>
            </a:r>
          </a:p>
          <a:p>
            <a:r>
              <a:rPr lang="en-US" sz="1200" b="1" i="1" u="sng" dirty="0" smtClean="0"/>
              <a:t>Reduced emission : 560 Tons Equivalent CO2</a:t>
            </a:r>
            <a:endParaRPr lang="en-US" sz="1200" b="1" i="1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64" y="526543"/>
            <a:ext cx="1852110" cy="567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193" y="4069897"/>
            <a:ext cx="26193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Connector 15"/>
          <p:cNvCxnSpPr/>
          <p:nvPr/>
        </p:nvCxnSpPr>
        <p:spPr>
          <a:xfrm>
            <a:off x="2715208" y="2463281"/>
            <a:ext cx="1651519" cy="2256941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91568" y="5069285"/>
            <a:ext cx="483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2012</a:t>
            </a:r>
          </a:p>
          <a:p>
            <a:r>
              <a:rPr lang="en-US" sz="1200" b="1" i="1" u="sng" dirty="0" smtClean="0"/>
              <a:t>Capacity: 17 Grid connected stations  for agricultural use (5Kwp /Each)</a:t>
            </a:r>
          </a:p>
          <a:p>
            <a:r>
              <a:rPr lang="en-US" sz="1200" b="1" i="1" u="sng" dirty="0" smtClean="0"/>
              <a:t>+ 5 stand alone projects (3Kwp/each)</a:t>
            </a:r>
          </a:p>
          <a:p>
            <a:r>
              <a:rPr lang="en-US" sz="1200" b="1" i="1" u="sng" dirty="0" smtClean="0"/>
              <a:t>Donor: Czech Republic Development Cooperation</a:t>
            </a:r>
          </a:p>
        </p:txBody>
      </p:sp>
    </p:spTree>
    <p:extLst>
      <p:ext uri="{BB962C8B-B14F-4D97-AF65-F5344CB8AC3E}">
        <p14:creationId xmlns:p14="http://schemas.microsoft.com/office/powerpoint/2010/main" val="232862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6128" y="390971"/>
            <a:ext cx="362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Main Photovoltaic executed projects:</a:t>
            </a:r>
          </a:p>
          <a:p>
            <a:endParaRPr lang="en-US" i="1" u="sng" dirty="0"/>
          </a:p>
          <a:p>
            <a:r>
              <a:rPr lang="en-US" i="1" u="sng" dirty="0" err="1" smtClean="0"/>
              <a:t>Jerico</a:t>
            </a:r>
            <a:r>
              <a:rPr lang="en-US" i="1" u="sng" dirty="0" smtClean="0"/>
              <a:t> (</a:t>
            </a:r>
            <a:r>
              <a:rPr lang="en-US" i="1" u="sng" dirty="0"/>
              <a:t>W</a:t>
            </a:r>
            <a:r>
              <a:rPr lang="en-US" i="1" u="sng" dirty="0" smtClean="0"/>
              <a:t>est </a:t>
            </a:r>
            <a:r>
              <a:rPr lang="en-US" i="1" u="sng" dirty="0"/>
              <a:t>B</a:t>
            </a:r>
            <a:r>
              <a:rPr lang="en-US" i="1" u="sng" dirty="0" smtClean="0"/>
              <a:t>ank)</a:t>
            </a:r>
            <a:endParaRPr lang="en-US" i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22" y="1483568"/>
            <a:ext cx="2817845" cy="4329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flipV="1">
            <a:off x="3211747" y="2302625"/>
            <a:ext cx="1144122" cy="1711594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783" y="1483568"/>
            <a:ext cx="3896273" cy="2382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15" r="1705" b="11778"/>
          <a:stretch/>
        </p:blipFill>
        <p:spPr>
          <a:xfrm>
            <a:off x="4355869" y="3993776"/>
            <a:ext cx="2593910" cy="1814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101880" y="4770907"/>
            <a:ext cx="312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2010</a:t>
            </a:r>
          </a:p>
          <a:p>
            <a:r>
              <a:rPr lang="en-US" sz="1200" b="1" i="1" u="sng" dirty="0" smtClean="0"/>
              <a:t>Capacity: 300 </a:t>
            </a:r>
            <a:r>
              <a:rPr lang="en-US" sz="1200" b="1" i="1" u="sng" dirty="0" err="1" smtClean="0"/>
              <a:t>KWatt</a:t>
            </a:r>
            <a:endParaRPr lang="en-US" sz="1200" b="1" i="1" u="sng" dirty="0" smtClean="0"/>
          </a:p>
          <a:p>
            <a:r>
              <a:rPr lang="en-US" sz="1200" b="1" i="1" u="sng" dirty="0" smtClean="0"/>
              <a:t>Donor: Government of Japan (JICA)</a:t>
            </a:r>
          </a:p>
          <a:p>
            <a:r>
              <a:rPr lang="en-US" sz="1200" b="1" i="1" u="sng" dirty="0" smtClean="0"/>
              <a:t>Estimated production: 422.000 Kwh/Year</a:t>
            </a:r>
          </a:p>
          <a:p>
            <a:r>
              <a:rPr lang="en-US" sz="1200" b="1" i="1" u="sng" dirty="0" smtClean="0"/>
              <a:t>Reduced emission : 290.6 Tons Equivalent CO2</a:t>
            </a:r>
            <a:endParaRPr lang="en-US" sz="1200" b="1" i="1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024" y="569981"/>
            <a:ext cx="850029" cy="691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419" y="569981"/>
            <a:ext cx="673606" cy="691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34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6128" y="390971"/>
            <a:ext cx="362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Main Photovoltaic executed projects:</a:t>
            </a:r>
          </a:p>
          <a:p>
            <a:endParaRPr lang="en-US" i="1" u="sng" dirty="0"/>
          </a:p>
          <a:p>
            <a:r>
              <a:rPr lang="en-US" i="1" u="sng" dirty="0" smtClean="0"/>
              <a:t>Dead Sea (</a:t>
            </a:r>
            <a:r>
              <a:rPr lang="en-US" i="1" u="sng" dirty="0"/>
              <a:t>W</a:t>
            </a:r>
            <a:r>
              <a:rPr lang="en-US" i="1" u="sng" dirty="0" smtClean="0"/>
              <a:t>est </a:t>
            </a:r>
            <a:r>
              <a:rPr lang="en-US" i="1" u="sng" dirty="0"/>
              <a:t>B</a:t>
            </a:r>
            <a:r>
              <a:rPr lang="en-US" i="1" u="sng" dirty="0" smtClean="0"/>
              <a:t>ank)</a:t>
            </a:r>
            <a:endParaRPr lang="en-US" i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22" y="1483568"/>
            <a:ext cx="2817845" cy="4329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53821" y="3775244"/>
            <a:ext cx="2396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2014</a:t>
            </a:r>
          </a:p>
          <a:p>
            <a:r>
              <a:rPr lang="en-US" sz="1200" b="1" i="1" u="sng" dirty="0" smtClean="0"/>
              <a:t>Capacity: 710 </a:t>
            </a:r>
            <a:r>
              <a:rPr lang="en-US" sz="1200" b="1" i="1" u="sng" dirty="0" err="1" smtClean="0"/>
              <a:t>KWatt</a:t>
            </a:r>
            <a:endParaRPr lang="en-US" sz="1200" b="1" i="1" u="sng" dirty="0" smtClean="0"/>
          </a:p>
          <a:p>
            <a:r>
              <a:rPr lang="en-US" sz="1200" b="1" i="1" u="sng" dirty="0"/>
              <a:t>Financed by: </a:t>
            </a:r>
            <a:r>
              <a:rPr lang="en-US" sz="1200" b="1" i="1" u="sng" dirty="0" smtClean="0"/>
              <a:t>United Arab Emirates</a:t>
            </a:r>
          </a:p>
          <a:p>
            <a:r>
              <a:rPr lang="en-US" sz="1200" b="1" i="1" u="sng" dirty="0" smtClean="0"/>
              <a:t>Total Cost: 993.800 USD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606" y="1670184"/>
            <a:ext cx="5337620" cy="18681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247053" y="2995127"/>
            <a:ext cx="1903445" cy="1330322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747" y="675561"/>
            <a:ext cx="1277479" cy="638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802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6128" y="390971"/>
            <a:ext cx="3781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Main Photovoltaic executed projects:</a:t>
            </a:r>
          </a:p>
          <a:p>
            <a:endParaRPr lang="en-US" i="1" u="sng" dirty="0"/>
          </a:p>
          <a:p>
            <a:r>
              <a:rPr lang="en-US" i="1" u="sng" dirty="0" smtClean="0"/>
              <a:t>Jenin &amp; Hebron University (</a:t>
            </a:r>
            <a:r>
              <a:rPr lang="en-US" i="1" u="sng" dirty="0"/>
              <a:t>W</a:t>
            </a:r>
            <a:r>
              <a:rPr lang="en-US" i="1" u="sng" dirty="0" smtClean="0"/>
              <a:t>est </a:t>
            </a:r>
            <a:r>
              <a:rPr lang="en-US" i="1" u="sng" dirty="0"/>
              <a:t>B</a:t>
            </a:r>
            <a:r>
              <a:rPr lang="en-US" i="1" u="sng" dirty="0" smtClean="0"/>
              <a:t>ank)</a:t>
            </a:r>
            <a:endParaRPr lang="en-US" i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22" y="1483568"/>
            <a:ext cx="2817845" cy="4329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19731" y="2333004"/>
            <a:ext cx="2031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2014</a:t>
            </a:r>
          </a:p>
          <a:p>
            <a:r>
              <a:rPr lang="en-US" sz="1200" b="1" i="1" u="sng" dirty="0" smtClean="0"/>
              <a:t>Capacity: 70 </a:t>
            </a:r>
            <a:r>
              <a:rPr lang="en-US" sz="1200" b="1" i="1" u="sng" dirty="0" err="1" smtClean="0"/>
              <a:t>KWatt</a:t>
            </a:r>
            <a:endParaRPr lang="en-US" sz="1200" b="1" i="1" u="sng" dirty="0" smtClean="0"/>
          </a:p>
          <a:p>
            <a:r>
              <a:rPr lang="en-US" sz="1200" b="1" i="1" u="sng" dirty="0" smtClean="0"/>
              <a:t>Donor: United Arab Emirates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894" y="1480022"/>
            <a:ext cx="2665445" cy="14993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 flipV="1">
            <a:off x="2601186" y="2062068"/>
            <a:ext cx="1718887" cy="348337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894" y="3260562"/>
            <a:ext cx="2300640" cy="15375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1935" y="4151768"/>
            <a:ext cx="2031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2014</a:t>
            </a:r>
          </a:p>
          <a:p>
            <a:r>
              <a:rPr lang="en-US" sz="1200" b="1" i="1" u="sng" dirty="0" smtClean="0"/>
              <a:t>Capacity: 220 </a:t>
            </a:r>
            <a:r>
              <a:rPr lang="en-US" sz="1200" b="1" i="1" u="sng" dirty="0" err="1" smtClean="0"/>
              <a:t>KWatt</a:t>
            </a:r>
            <a:endParaRPr lang="en-US" sz="1200" b="1" i="1" u="sng" dirty="0" smtClean="0"/>
          </a:p>
          <a:p>
            <a:r>
              <a:rPr lang="en-US" sz="1200" b="1" i="1" u="sng" dirty="0" smtClean="0"/>
              <a:t>Donor: United Arab Emirates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60645" y="4236098"/>
            <a:ext cx="2090502" cy="843231"/>
          </a:xfrm>
          <a:prstGeom prst="line">
            <a:avLst/>
          </a:prstGeom>
          <a:ln w="15875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894" y="5004266"/>
            <a:ext cx="2621853" cy="1481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2008" y="5812972"/>
            <a:ext cx="293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sng" dirty="0" smtClean="0"/>
              <a:t>Year: 2015</a:t>
            </a:r>
          </a:p>
          <a:p>
            <a:r>
              <a:rPr lang="en-US" sz="1200" b="1" i="1" u="sng" dirty="0" smtClean="0"/>
              <a:t>Capacity: multiple for 100 Bedouin families</a:t>
            </a:r>
          </a:p>
          <a:p>
            <a:r>
              <a:rPr lang="en-US" sz="1200" b="1" i="1" u="sng" dirty="0" smtClean="0"/>
              <a:t>Donor: Emirati Red Crescent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57" y="5779537"/>
            <a:ext cx="1503589" cy="6797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374" y="4236098"/>
            <a:ext cx="964497" cy="482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429" y="2410405"/>
            <a:ext cx="964497" cy="4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2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1986" y="915087"/>
            <a:ext cx="7963206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ctr"/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سلطة الطاقة والموارد الطبيعية الفلسطينية</a:t>
            </a:r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96" y="1807488"/>
            <a:ext cx="4850477" cy="3050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59971" y="2463083"/>
            <a:ext cx="44948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b="1" dirty="0" smtClean="0">
                <a:latin typeface="Arial" panose="020B0604020202020204" pitchFamily="34" charset="0"/>
              </a:rPr>
              <a:t>تم تأسيس سلطة الطاقة و الموارد الطبيعية الفلسطينية عام 1995 و هي الجهة المشرفة عن: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sz="1400" b="1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ar-SA" sz="1400" b="1" dirty="0">
                <a:latin typeface="Arial" panose="020B0604020202020204" pitchFamily="34" charset="0"/>
              </a:rPr>
              <a:t>مجلس تنظيم الكهرباء </a:t>
            </a:r>
            <a:r>
              <a:rPr lang="ar-SA" sz="1400" b="1" dirty="0" smtClean="0">
                <a:latin typeface="Arial" panose="020B0604020202020204" pitchFamily="34" charset="0"/>
              </a:rPr>
              <a:t>الفلسطيني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</a:rPr>
              <a:t> </a:t>
            </a:r>
            <a:r>
              <a:rPr lang="ar-SA" sz="1400" b="1" dirty="0">
                <a:latin typeface="Arial" panose="020B0604020202020204" pitchFamily="34" charset="0"/>
              </a:rPr>
              <a:t>مركز أبحاث الطاقة الفلسطيني</a:t>
            </a:r>
            <a:endParaRPr lang="en-US" sz="1400" b="1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</a:rPr>
              <a:t> </a:t>
            </a:r>
            <a:r>
              <a:rPr lang="ar-SA" sz="1400" b="1" dirty="0" smtClean="0">
                <a:latin typeface="Arial" panose="020B0604020202020204" pitchFamily="34" charset="0"/>
              </a:rPr>
              <a:t>شركة النقل الوطنية للكهرباء</a:t>
            </a:r>
            <a:endParaRPr lang="en-US" sz="1400" b="1" dirty="0">
              <a:latin typeface="Arial" panose="020B0604020202020204" pitchFamily="34" charset="0"/>
            </a:endParaRPr>
          </a:p>
          <a:p>
            <a:pPr algn="r" rtl="1"/>
            <a:endParaRPr lang="en-US" sz="1100" b="1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6614" y="2886812"/>
            <a:ext cx="989215" cy="94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614" y="4004280"/>
            <a:ext cx="989215" cy="9892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614" y="5221702"/>
            <a:ext cx="989215" cy="9592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606675" y="4770176"/>
            <a:ext cx="87288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b="1" dirty="0" smtClean="0">
                <a:latin typeface="Arial" panose="020B0604020202020204" pitchFamily="34" charset="0"/>
              </a:rPr>
              <a:t>منذ تأسيسها قامت سلطة الطاقة بإعادة تنظيم القطاع الكهربائي من خلال:</a:t>
            </a:r>
            <a:endParaRPr lang="en-US" sz="1400" b="1" dirty="0" smtClean="0">
              <a:latin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</a:endParaRP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400" b="1" dirty="0" smtClean="0">
                <a:latin typeface="Arial" panose="020B0604020202020204" pitchFamily="34" charset="0"/>
              </a:rPr>
              <a:t>إصدار قانون الكهرباء في عام 2009 والذي يحدد المسؤوليات لكل جهة عاملة في قطاع الطاقة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400" b="1" dirty="0" smtClean="0">
                <a:latin typeface="Arial" panose="020B0604020202020204" pitchFamily="34" charset="0"/>
              </a:rPr>
              <a:t>اصدار قانون الطاقة المتجددة في عام 2015 و قانون كفاءة الطاقة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400" b="1" dirty="0" smtClean="0">
                <a:latin typeface="Arial" panose="020B0604020202020204" pitchFamily="34" charset="0"/>
              </a:rPr>
              <a:t>تطوير القوانين في قطاع الطاقة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400" b="1" dirty="0" smtClean="0">
                <a:latin typeface="Arial" panose="020B0604020202020204" pitchFamily="34" charset="0"/>
              </a:rPr>
              <a:t>وضع خطط مستقبلية لتطوير قطاع الطاقة في فلسطين</a:t>
            </a:r>
          </a:p>
          <a:p>
            <a:pPr algn="r" rtl="1"/>
            <a:endParaRPr lang="ar-SA" sz="1100" b="1" dirty="0" smtClean="0"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5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6128" y="390971"/>
            <a:ext cx="362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Main Photovoltaic executed projects:</a:t>
            </a:r>
          </a:p>
          <a:p>
            <a:endParaRPr lang="en-US" i="1" u="sng" dirty="0"/>
          </a:p>
          <a:p>
            <a:r>
              <a:rPr lang="en-US" i="1" u="sng" dirty="0" smtClean="0"/>
              <a:t>Other Projects (</a:t>
            </a:r>
            <a:r>
              <a:rPr lang="en-US" i="1" u="sng" dirty="0"/>
              <a:t>W</a:t>
            </a:r>
            <a:r>
              <a:rPr lang="en-US" i="1" u="sng" dirty="0" smtClean="0"/>
              <a:t>est </a:t>
            </a:r>
            <a:r>
              <a:rPr lang="en-US" i="1" u="sng" dirty="0"/>
              <a:t>B</a:t>
            </a:r>
            <a:r>
              <a:rPr lang="en-US" i="1" u="sng" dirty="0" smtClean="0"/>
              <a:t>ank)</a:t>
            </a:r>
            <a:endParaRPr lang="en-US" i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722" y="1483568"/>
            <a:ext cx="2817845" cy="43294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370972" y="1483568"/>
            <a:ext cx="3203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i="1" u="sng" dirty="0" smtClean="0"/>
              <a:t>Capacity: 70 </a:t>
            </a:r>
            <a:r>
              <a:rPr lang="en-US" sz="1200" b="1" i="1" u="sng" dirty="0" err="1" smtClean="0"/>
              <a:t>Kwatt</a:t>
            </a:r>
            <a:r>
              <a:rPr lang="en-US" sz="1200" b="1" i="1" u="sng" dirty="0" smtClean="0"/>
              <a:t>  (Ramallah NPA building)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7386" y="3138200"/>
            <a:ext cx="362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i="1" u="sng" dirty="0" smtClean="0"/>
              <a:t>Multiple schools in west bank and Gaza strip (up to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i="1" u="sng" dirty="0" smtClean="0"/>
              <a:t> 100 PV systems)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33" y="3599864"/>
            <a:ext cx="2068423" cy="1203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610455" y="4895465"/>
            <a:ext cx="408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i="1" u="sng" dirty="0" smtClean="0"/>
              <a:t>Multiple hospitals in west bank and Gaza strip: 5 hospitals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i="1" u="sng" dirty="0" smtClean="0"/>
              <a:t> and 8 schools in construction stage (Czech donor)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33" y="5465460"/>
            <a:ext cx="2176295" cy="116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26" y="2731077"/>
            <a:ext cx="2842195" cy="1840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766525" y="2204224"/>
            <a:ext cx="405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i="1" u="sng" dirty="0" smtClean="0"/>
              <a:t>Multiple stand-alone projects for Bedouin areas where Israel obstacles the transmission and supply of electricity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469" y="4852619"/>
            <a:ext cx="2664621" cy="1776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C:\Users\Mohammed\Downloads\12751825_582960475194197_825673754_o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335" y="1865024"/>
            <a:ext cx="2608811" cy="1168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4568" y="407168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i="1" u="sng" dirty="0" smtClean="0"/>
              <a:t>بعض البيانات الديمغرافية</a:t>
            </a:r>
            <a:endParaRPr lang="en-US" sz="2400" i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1738926"/>
            <a:ext cx="2145738" cy="4292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2043404" y="2240059"/>
            <a:ext cx="3141223" cy="74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64812" y="172557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 smtClean="0"/>
              <a:t>الضفة الغربية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29004" y="3885200"/>
            <a:ext cx="2938552" cy="22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3600" y="372329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 smtClean="0"/>
              <a:t>قطاع غزة</a:t>
            </a:r>
            <a:endParaRPr lang="en-US" b="1" dirty="0"/>
          </a:p>
        </p:txBody>
      </p:sp>
      <p:sp>
        <p:nvSpPr>
          <p:cNvPr id="21" name="Left Brace 20"/>
          <p:cNvSpPr/>
          <p:nvPr/>
        </p:nvSpPr>
        <p:spPr>
          <a:xfrm>
            <a:off x="5462181" y="1414665"/>
            <a:ext cx="302825" cy="166926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51275" y="1428828"/>
            <a:ext cx="4264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التعداد السكاني: 3.04 مليون نسمة</a:t>
            </a:r>
            <a:endParaRPr lang="en-US" b="1" dirty="0" smtClean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معدل النمو السكاني: 2,7%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النمو في الناتج المحلي الإجمالي: 6,1%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استهلاك الطاقة السنوي: 4490 </a:t>
            </a:r>
            <a:r>
              <a:rPr lang="ar-SA" b="1" dirty="0" err="1" smtClean="0"/>
              <a:t>غيغا</a:t>
            </a:r>
            <a:r>
              <a:rPr lang="ar-SA" b="1" dirty="0" smtClean="0"/>
              <a:t> واط ساعة</a:t>
            </a:r>
          </a:p>
          <a:p>
            <a:pPr algn="r" rtl="1"/>
            <a:r>
              <a:rPr lang="en-US" b="1" dirty="0" smtClean="0"/>
              <a:t>1250 KWh/Person/Year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5462181" y="3380636"/>
            <a:ext cx="302825" cy="166926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73987" y="5687794"/>
            <a:ext cx="367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b="1" u="sng" dirty="0" smtClean="0"/>
              <a:t>ملاحظة: الاستهلاك السنوي للشخص الواحد في إسرائيل هو:</a:t>
            </a:r>
            <a:endParaRPr lang="en-US" sz="1400" b="1" u="sng" dirty="0" smtClean="0"/>
          </a:p>
          <a:p>
            <a:pPr algn="r"/>
            <a:r>
              <a:rPr lang="en-US" sz="1400" b="1" u="sng" dirty="0" smtClean="0"/>
              <a:t> “6559 KWh/Person/Year (2013)</a:t>
            </a:r>
          </a:p>
          <a:p>
            <a:r>
              <a:rPr lang="en-US" sz="1400" u="sng" dirty="0" smtClean="0"/>
              <a:t> </a:t>
            </a:r>
            <a:endParaRPr lang="en-US" sz="1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5805637" y="3361272"/>
            <a:ext cx="4582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التعداد السكاني: 1,9 مليون نسمة</a:t>
            </a:r>
            <a:endParaRPr lang="en-US" b="1" dirty="0" smtClean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معدل النمو السكاني: 3,4%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النمو </a:t>
            </a:r>
            <a:r>
              <a:rPr lang="ar-SA" b="1" dirty="0"/>
              <a:t>في </a:t>
            </a:r>
            <a:r>
              <a:rPr lang="ar-SA" b="1" dirty="0" smtClean="0"/>
              <a:t>الناتج المحلي الإجمالي: 0,6%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استهلاك الطاقة السنوي: 1517 </a:t>
            </a:r>
            <a:r>
              <a:rPr lang="ar-SA" b="1" dirty="0" err="1" smtClean="0"/>
              <a:t>غيغا</a:t>
            </a:r>
            <a:r>
              <a:rPr lang="ar-SA" b="1" dirty="0" smtClean="0"/>
              <a:t> واط ساعة</a:t>
            </a:r>
          </a:p>
          <a:p>
            <a:pPr algn="r" rtl="1"/>
            <a:r>
              <a:rPr lang="en-US" b="1" dirty="0" smtClean="0"/>
              <a:t>798 KWh/Person/Year</a:t>
            </a:r>
          </a:p>
        </p:txBody>
      </p:sp>
    </p:spTree>
    <p:extLst>
      <p:ext uri="{BB962C8B-B14F-4D97-AF65-F5344CB8AC3E}">
        <p14:creationId xmlns:p14="http://schemas.microsoft.com/office/powerpoint/2010/main" val="204632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1738926"/>
            <a:ext cx="2145738" cy="4292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2043404" y="1386241"/>
            <a:ext cx="895739" cy="159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216524" y="2605973"/>
            <a:ext cx="1810139" cy="113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88913"/>
              </p:ext>
            </p:extLst>
          </p:nvPr>
        </p:nvGraphicFramePr>
        <p:xfrm>
          <a:off x="3330958" y="1335523"/>
          <a:ext cx="6259663" cy="71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50">
                  <a:extLst>
                    <a:ext uri="{9D8B030D-6E8A-4147-A177-3AD203B41FA5}">
                      <a16:colId xmlns:a16="http://schemas.microsoft.com/office/drawing/2014/main" xmlns="" val="2978054031"/>
                    </a:ext>
                  </a:extLst>
                </a:gridCol>
                <a:gridCol w="2024350">
                  <a:extLst>
                    <a:ext uri="{9D8B030D-6E8A-4147-A177-3AD203B41FA5}">
                      <a16:colId xmlns:a16="http://schemas.microsoft.com/office/drawing/2014/main" xmlns="" val="3779468432"/>
                    </a:ext>
                  </a:extLst>
                </a:gridCol>
                <a:gridCol w="2210963">
                  <a:extLst>
                    <a:ext uri="{9D8B030D-6E8A-4147-A177-3AD203B41FA5}">
                      <a16:colId xmlns:a16="http://schemas.microsoft.com/office/drawing/2014/main" xmlns="" val="1337344436"/>
                    </a:ext>
                  </a:extLst>
                </a:gridCol>
              </a:tblGrid>
              <a:tr h="252882">
                <a:tc>
                  <a:txBody>
                    <a:bodyPr/>
                    <a:lstStyle/>
                    <a:p>
                      <a:r>
                        <a:rPr lang="ar-S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ذروة</a:t>
                      </a:r>
                      <a:r>
                        <a:rPr lang="ar-SA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الاحمال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الطاقة المتوفرة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الاحمال المتوقعة 2020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8458033"/>
                  </a:ext>
                </a:extLst>
              </a:tr>
              <a:tr h="413492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930 Mwatt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880 Mwatt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1197 Mwatt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544367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09708"/>
              </p:ext>
            </p:extLst>
          </p:nvPr>
        </p:nvGraphicFramePr>
        <p:xfrm>
          <a:off x="3330958" y="2605973"/>
          <a:ext cx="625966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50">
                  <a:extLst>
                    <a:ext uri="{9D8B030D-6E8A-4147-A177-3AD203B41FA5}">
                      <a16:colId xmlns:a16="http://schemas.microsoft.com/office/drawing/2014/main" xmlns="" val="2978054031"/>
                    </a:ext>
                  </a:extLst>
                </a:gridCol>
                <a:gridCol w="2024350">
                  <a:extLst>
                    <a:ext uri="{9D8B030D-6E8A-4147-A177-3AD203B41FA5}">
                      <a16:colId xmlns:a16="http://schemas.microsoft.com/office/drawing/2014/main" xmlns="" val="3779468432"/>
                    </a:ext>
                  </a:extLst>
                </a:gridCol>
                <a:gridCol w="2210963">
                  <a:extLst>
                    <a:ext uri="{9D8B030D-6E8A-4147-A177-3AD203B41FA5}">
                      <a16:colId xmlns:a16="http://schemas.microsoft.com/office/drawing/2014/main" xmlns="" val="1337344436"/>
                    </a:ext>
                  </a:extLst>
                </a:gridCol>
              </a:tblGrid>
              <a:tr h="252882">
                <a:tc>
                  <a:txBody>
                    <a:bodyPr/>
                    <a:lstStyle/>
                    <a:p>
                      <a:r>
                        <a:rPr lang="ar-S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ذروة</a:t>
                      </a:r>
                      <a:r>
                        <a:rPr lang="ar-SA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الاحمال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الطاقة المتوفرة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الاحمال المتوقعة 2020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8458033"/>
                  </a:ext>
                </a:extLst>
              </a:tr>
              <a:tr h="413492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470 Mwatt </a:t>
                      </a:r>
                    </a:p>
                    <a:p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223 Mwatt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688 Mwatt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544367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39143" y="3570603"/>
            <a:ext cx="344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Installed power demand increase trend</a:t>
            </a:r>
            <a:endParaRPr lang="en-US" sz="1600" u="sng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986434"/>
              </p:ext>
            </p:extLst>
          </p:nvPr>
        </p:nvGraphicFramePr>
        <p:xfrm>
          <a:off x="2845502" y="4050827"/>
          <a:ext cx="4584808" cy="2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54211" y="3564377"/>
            <a:ext cx="3132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Energy consumption increase trend</a:t>
            </a:r>
            <a:endParaRPr lang="en-US" sz="1600" u="sng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768442"/>
              </p:ext>
            </p:extLst>
          </p:nvPr>
        </p:nvGraphicFramePr>
        <p:xfrm>
          <a:off x="7430310" y="4025964"/>
          <a:ext cx="4232988" cy="243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209841" y="440292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i="1" u="sng" dirty="0" smtClean="0"/>
              <a:t> </a:t>
            </a:r>
            <a:r>
              <a:rPr lang="ar-SA" sz="2400" b="1" i="1" u="sng" dirty="0" smtClean="0"/>
              <a:t>الاحمال</a:t>
            </a:r>
            <a:r>
              <a:rPr lang="ar-SA" b="1" i="1" u="sng" dirty="0" smtClean="0"/>
              <a:t> </a:t>
            </a:r>
            <a:r>
              <a:rPr lang="ar-SA" sz="2400" b="1" i="1" u="sng" dirty="0"/>
              <a:t>الكهربائية</a:t>
            </a:r>
            <a:endParaRPr lang="en-US" sz="2400" b="1" i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2240208" y="90884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 smtClean="0"/>
              <a:t>الضفة الغربية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84928" y="216766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 smtClean="0"/>
              <a:t>قطاع غزة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826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0057" y="383142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i="1" u="sng" dirty="0" smtClean="0"/>
              <a:t>نبذة عن الوضع </a:t>
            </a:r>
            <a:r>
              <a:rPr lang="ar-SA" sz="2400" i="1" u="sng" dirty="0" err="1" smtClean="0"/>
              <a:t>الجيوسياسي</a:t>
            </a:r>
            <a:r>
              <a:rPr lang="ar-SA" sz="2400" i="1" u="sng" dirty="0" smtClean="0"/>
              <a:t> في فلسطين</a:t>
            </a:r>
            <a:endParaRPr lang="en-US" sz="2400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68" y="1251545"/>
            <a:ext cx="3186455" cy="46920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818020" y="2269380"/>
            <a:ext cx="1722727" cy="24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1"/>
          </p:cNvCxnSpPr>
          <p:nvPr/>
        </p:nvCxnSpPr>
        <p:spPr>
          <a:xfrm flipH="1">
            <a:off x="3269674" y="2628444"/>
            <a:ext cx="1134660" cy="41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70418" y="2477193"/>
            <a:ext cx="1535077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4334" y="1520448"/>
            <a:ext cx="5611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 smtClean="0"/>
              <a:t>تم تقسيم الضفة الغربية حسب اتفاقية أوسلو الى مناطق أ ب ج</a:t>
            </a:r>
          </a:p>
          <a:p>
            <a:pPr algn="r" rtl="1"/>
            <a:endParaRPr lang="ar-SA" b="1" dirty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المناطق المصنفة أ تقع تحت السيطرة الإدارية و الأمنية الفلسطينية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/>
              <a:t>المناطق</a:t>
            </a:r>
            <a:r>
              <a:rPr lang="ar-SA" b="1" dirty="0" smtClean="0"/>
              <a:t> ب تقع تحت السيطرة الإدارية الفلسطينية والأمنية الإسرائيلية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b="1" dirty="0"/>
              <a:t>المناطق </a:t>
            </a:r>
            <a:r>
              <a:rPr lang="ar-SA" b="1" dirty="0" smtClean="0"/>
              <a:t>ج تقع تحت السيطرة الإدارية و الأمنية الاسرائيلية</a:t>
            </a:r>
            <a:endParaRPr lang="en-US" b="1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algn="r" rtl="1"/>
            <a:r>
              <a:rPr lang="ar-SA" sz="1200" b="1" u="sng" dirty="0" smtClean="0"/>
              <a:t>تقوم دولة الاحتلال الإسرائيلية بعرقلة الخطط الفلسطينية لتنمية قطاع الطاقة</a:t>
            </a:r>
            <a:endParaRPr lang="en-US" sz="1200" b="1" u="sng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algn="r" rtl="1"/>
            <a:r>
              <a:rPr lang="ar-SA" sz="1200" b="1" u="sng" dirty="0" smtClean="0"/>
              <a:t>عدم التواصل الجغرافي بين مناطق الدولة الفلسطينية يشكل عائق امام تنمية القطاع بشكل سليم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4721539" y="3834991"/>
            <a:ext cx="6473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b="1" dirty="0" smtClean="0">
                <a:solidFill>
                  <a:srgbClr val="C00000"/>
                </a:solidFill>
              </a:rPr>
              <a:t>تقوم دولة الاحتلال باستهداف مشاريع الطاقة الممولة من البلدان المانحة كهدم البنية التحتية و مشاريع الطاقة في المناطق البدوية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906" y="4790664"/>
            <a:ext cx="2999578" cy="1837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9" y="4422179"/>
            <a:ext cx="3310468" cy="2205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08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5831" y="456502"/>
            <a:ext cx="577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i="1" u="sng" dirty="0" smtClean="0"/>
              <a:t>الوضع الحالي لمصادر الطاقة في فلسطين</a:t>
            </a:r>
            <a:endParaRPr lang="en-US" sz="2400" i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5" y="1225040"/>
            <a:ext cx="7613433" cy="53187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379" y="2991045"/>
            <a:ext cx="531707" cy="5317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167" y="5156747"/>
            <a:ext cx="141577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Egypt</a:t>
            </a:r>
          </a:p>
          <a:p>
            <a:r>
              <a:rPr lang="en-US" sz="1100" b="1" dirty="0" smtClean="0">
                <a:solidFill>
                  <a:srgbClr val="C00000"/>
                </a:solidFill>
              </a:rPr>
              <a:t>22Kv 32 Mw to Gaza 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8895" y="2358858"/>
            <a:ext cx="1044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Israel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890 MW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22 kV &amp; 33Kv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To West Bank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82" y="5623950"/>
            <a:ext cx="531707" cy="5317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08085" y="3166438"/>
            <a:ext cx="1044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Jordan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20 MW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33Kv 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To West Bank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671717" y="3112344"/>
            <a:ext cx="1045029" cy="0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70892" y="3112344"/>
            <a:ext cx="867012" cy="6116"/>
          </a:xfrm>
          <a:prstGeom prst="line">
            <a:avLst/>
          </a:prstGeom>
          <a:ln w="63500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94996" y="3112777"/>
            <a:ext cx="1100835" cy="2172476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063949" y="4351426"/>
            <a:ext cx="9325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Israel</a:t>
            </a:r>
          </a:p>
          <a:p>
            <a:r>
              <a:rPr lang="en-US" sz="1100" b="1" dirty="0" smtClean="0">
                <a:solidFill>
                  <a:srgbClr val="C00000"/>
                </a:solidFill>
              </a:rPr>
              <a:t>125MW</a:t>
            </a:r>
            <a:endParaRPr lang="en-US" sz="1100" b="1" dirty="0">
              <a:solidFill>
                <a:srgbClr val="C00000"/>
              </a:solidFill>
            </a:endParaRPr>
          </a:p>
          <a:p>
            <a:r>
              <a:rPr lang="en-US" sz="1100" b="1" dirty="0">
                <a:solidFill>
                  <a:srgbClr val="C00000"/>
                </a:solidFill>
              </a:rPr>
              <a:t>22kV </a:t>
            </a:r>
          </a:p>
          <a:p>
            <a:r>
              <a:rPr lang="en-US" sz="1100" b="1" dirty="0">
                <a:solidFill>
                  <a:srgbClr val="C00000"/>
                </a:solidFill>
              </a:rPr>
              <a:t>To </a:t>
            </a:r>
            <a:r>
              <a:rPr lang="en-US" sz="1100" b="1" dirty="0" smtClean="0">
                <a:solidFill>
                  <a:srgbClr val="C00000"/>
                </a:solidFill>
              </a:rPr>
              <a:t>Gaza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595515" y="5738328"/>
            <a:ext cx="748273" cy="17695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345500" y="5747175"/>
            <a:ext cx="250031" cy="734536"/>
          </a:xfrm>
          <a:prstGeom prst="line">
            <a:avLst/>
          </a:prstGeom>
          <a:ln w="12700">
            <a:solidFill>
              <a:srgbClr val="FF0000"/>
            </a:solidFill>
            <a:headEnd type="none" w="lg" len="lg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636" y="2979965"/>
            <a:ext cx="531707" cy="531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221" y="2366552"/>
            <a:ext cx="3830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 smtClean="0"/>
              <a:t>أسباب العجز في الكهربائي في فلسطين:</a:t>
            </a:r>
          </a:p>
          <a:p>
            <a:pPr algn="r" rtl="1"/>
            <a:endParaRPr lang="ar-SA" sz="1600" b="1" dirty="0" smtClean="0"/>
          </a:p>
          <a:p>
            <a:pPr algn="r" rtl="1"/>
            <a:endParaRPr lang="ar-SA" sz="1600" b="1" dirty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 smtClean="0"/>
              <a:t>محدودية الطاقة التي يتم شراءها من الأردن و مصر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endParaRPr lang="ar-SA" sz="1600" b="1" dirty="0" smtClean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 smtClean="0"/>
              <a:t>التكلفة الباهظة للطاقة التي يتم شراءها من إسرائيل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endParaRPr lang="ar-SA" sz="1600" b="1" dirty="0" smtClean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 smtClean="0"/>
              <a:t>محدودية انتاج الطاقة المحلي بسبب غياب البنية التحتية و أسعار الوقود المرتفعة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endParaRPr lang="ar-SA" sz="1600" b="1" dirty="0" smtClean="0"/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r>
              <a:rPr lang="ar-SA" sz="1600" b="1" dirty="0" smtClean="0"/>
              <a:t>الفاقد الفني العالي</a:t>
            </a:r>
          </a:p>
          <a:p>
            <a:pPr marL="171450" indent="-171450" algn="r" rtl="1">
              <a:buFont typeface="Wingdings" panose="05000000000000000000" pitchFamily="2" charset="2"/>
              <a:buChar char="§"/>
            </a:pPr>
            <a:endParaRPr lang="en-US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3092" y="2676607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97.5% of total power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7665" y="2629921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2% of total power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1829" y="4794394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64% of total power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154" y="4997596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3.8% of total power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6933" y="1995102"/>
            <a:ext cx="134828" cy="961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96932" y="2714769"/>
            <a:ext cx="134828" cy="961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61929" y="5381776"/>
            <a:ext cx="134828" cy="961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83954" y="3832739"/>
            <a:ext cx="134828" cy="96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>
            <a:stCxn id="9" idx="3"/>
          </p:cNvCxnSpPr>
          <p:nvPr/>
        </p:nvCxnSpPr>
        <p:spPr>
          <a:xfrm>
            <a:off x="5231761" y="2043184"/>
            <a:ext cx="990130" cy="384661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</p:cNvCxnSpPr>
          <p:nvPr/>
        </p:nvCxnSpPr>
        <p:spPr>
          <a:xfrm>
            <a:off x="5164346" y="2810933"/>
            <a:ext cx="1052766" cy="307887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</p:cNvCxnSpPr>
          <p:nvPr/>
        </p:nvCxnSpPr>
        <p:spPr>
          <a:xfrm>
            <a:off x="5018782" y="3880821"/>
            <a:ext cx="1198330" cy="200898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3"/>
          </p:cNvCxnSpPr>
          <p:nvPr/>
        </p:nvCxnSpPr>
        <p:spPr>
          <a:xfrm>
            <a:off x="4596757" y="5429858"/>
            <a:ext cx="1611328" cy="4599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6285829" y="5053743"/>
            <a:ext cx="308981" cy="1271944"/>
          </a:xfrm>
          <a:prstGeom prst="leftBrace">
            <a:avLst>
              <a:gd name="adj1" fmla="val 8333"/>
              <a:gd name="adj2" fmla="val 722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449860" y="5130319"/>
            <a:ext cx="1547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 new 161/33 kV </a:t>
            </a:r>
          </a:p>
          <a:p>
            <a:r>
              <a:rPr lang="en-US" sz="1100" b="1" dirty="0" smtClean="0"/>
              <a:t>Substations: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/>
              <a:t>Jenin “Completed”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/>
              <a:t>Nablus </a:t>
            </a:r>
            <a:r>
              <a:rPr lang="en-US" sz="1100" dirty="0"/>
              <a:t>“Completed”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C00000"/>
                </a:solidFill>
              </a:rPr>
              <a:t>Ramallah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/>
              <a:t>Hebron “completed”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56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5" y="1241666"/>
            <a:ext cx="7613433" cy="53187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65" y="5579107"/>
            <a:ext cx="186286" cy="186286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2512818" y="5654609"/>
            <a:ext cx="2930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Gaza power station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140 Mwatt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*running at 50% capacity due to fuel high price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260891" y="5556290"/>
            <a:ext cx="273361" cy="23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294" y="2179338"/>
            <a:ext cx="357642" cy="2648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30213" y="2689903"/>
            <a:ext cx="197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Solar </a:t>
            </a:r>
            <a:r>
              <a:rPr lang="en-US" sz="1000" b="1" dirty="0">
                <a:solidFill>
                  <a:srgbClr val="FF0000"/>
                </a:solidFill>
              </a:rPr>
              <a:t>W</a:t>
            </a:r>
            <a:r>
              <a:rPr lang="en-US" sz="1000" b="1" dirty="0" smtClean="0">
                <a:solidFill>
                  <a:srgbClr val="FF0000"/>
                </a:solidFill>
              </a:rPr>
              <a:t>ater Heaters &amp; biomass</a:t>
            </a:r>
          </a:p>
          <a:p>
            <a:r>
              <a:rPr lang="en-US" sz="1000" b="1" dirty="0" smtClean="0"/>
              <a:t>18% of total energy balance</a:t>
            </a:r>
            <a:endParaRPr lang="en-US" sz="10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843" y="2552359"/>
            <a:ext cx="357642" cy="2648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39" y="3489936"/>
            <a:ext cx="357642" cy="2648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770" y="4937888"/>
            <a:ext cx="357642" cy="2648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888" y="2017973"/>
            <a:ext cx="511406" cy="5439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034" y="3874656"/>
            <a:ext cx="357642" cy="2648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331" y="2405400"/>
            <a:ext cx="511406" cy="5439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48" y="3350393"/>
            <a:ext cx="511406" cy="5439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064" y="3720905"/>
            <a:ext cx="511406" cy="5439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245" y="4798345"/>
            <a:ext cx="511406" cy="5439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432" y="5080957"/>
            <a:ext cx="357642" cy="2648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907" y="4941414"/>
            <a:ext cx="511406" cy="5439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760" y="1595531"/>
            <a:ext cx="1053423" cy="7802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209" y="3258724"/>
            <a:ext cx="1101945" cy="117213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123989" y="4316542"/>
            <a:ext cx="197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Photovoltaic Panels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25 Mwatt</a:t>
            </a:r>
          </a:p>
          <a:p>
            <a:r>
              <a:rPr lang="en-US" sz="1000" b="1" dirty="0" smtClean="0"/>
              <a:t>0.8 % of total energy consumption</a:t>
            </a:r>
            <a:endParaRPr lang="en-US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0"/>
          <a:stretch/>
        </p:blipFill>
        <p:spPr>
          <a:xfrm>
            <a:off x="7371183" y="2085297"/>
            <a:ext cx="604508" cy="4964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0"/>
          <a:stretch/>
        </p:blipFill>
        <p:spPr>
          <a:xfrm>
            <a:off x="4699596" y="2576063"/>
            <a:ext cx="355404" cy="2918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0"/>
          <a:stretch/>
        </p:blipFill>
        <p:spPr>
          <a:xfrm>
            <a:off x="4560506" y="3850684"/>
            <a:ext cx="355404" cy="2918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0"/>
          <a:stretch/>
        </p:blipFill>
        <p:spPr>
          <a:xfrm>
            <a:off x="4366913" y="5098635"/>
            <a:ext cx="355404" cy="2918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40"/>
          <a:stretch/>
        </p:blipFill>
        <p:spPr>
          <a:xfrm>
            <a:off x="2542525" y="5333051"/>
            <a:ext cx="355404" cy="29188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53245" y="2366552"/>
            <a:ext cx="3124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18% من احتياجات الطاقة يتم توليدها عن طريق الطاقة الحرارية الشمسية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1600" b="1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هناك ما يقارب 25 ميغا واط يتم انتاجها بوسيلة أنظمة الطاقة الكهروضوئية و هي تمثل نسبة 0,8% من الاحتياجات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1600" b="1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 dirty="0" smtClean="0"/>
              <a:t>محطة توليد الطاقة في غزة بقدرة 140 ميغا واط (محروقات الديزل)</a:t>
            </a:r>
            <a:endParaRPr lang="en-US" sz="16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795831" y="456502"/>
            <a:ext cx="577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i="1" u="sng" dirty="0" smtClean="0"/>
              <a:t>الوضع الحالي لمصادر الطاقة في فلسطين: الإنتاج المحلي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1024606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1154" y="816162"/>
            <a:ext cx="7748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i="1" u="sng" dirty="0"/>
              <a:t>استراتيجية سلطة الطاقة لتحقيق الاستقلال في مجال </a:t>
            </a:r>
            <a:r>
              <a:rPr lang="ar-SA" sz="2400" i="1" u="sng" dirty="0" smtClean="0"/>
              <a:t>الطاقة</a:t>
            </a:r>
            <a:r>
              <a:rPr lang="en-US" sz="2400" i="1" u="sng" dirty="0" smtClean="0"/>
              <a:t> </a:t>
            </a:r>
            <a:r>
              <a:rPr lang="ar-SA" sz="2400" i="1" u="sng" dirty="0" smtClean="0"/>
              <a:t>و الربط الكهربائي</a:t>
            </a:r>
            <a:endParaRPr lang="en-US" sz="2400" i="1" u="sng" dirty="0"/>
          </a:p>
          <a:p>
            <a:pPr algn="r" rtl="1"/>
            <a:endParaRPr lang="ar-SA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>
                <a:solidFill>
                  <a:srgbClr val="C00000"/>
                </a:solidFill>
              </a:rPr>
              <a:t>زيادة إنتاج الطاقة </a:t>
            </a:r>
            <a:r>
              <a:rPr lang="ar-SA" sz="1600" dirty="0">
                <a:solidFill>
                  <a:srgbClr val="C00000"/>
                </a:solidFill>
              </a:rPr>
              <a:t>المحلي و استغلال الموارد الطبيعية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زيادة مصادر الطاقة المتجددة و الحد من التلوث البيئي</a:t>
            </a:r>
            <a:endParaRPr lang="en-US" sz="1600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زيادة كفاءة الطاقة من خلال حملات التوعية</a:t>
            </a:r>
            <a:endParaRPr lang="en-US" sz="1600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>
                <a:solidFill>
                  <a:srgbClr val="C00000"/>
                </a:solidFill>
              </a:rPr>
              <a:t>تنويع مصادر الطاقة المحلية و المستوردة و رفع قدرة الربط مع الدول المجاورة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متابعة التطوير و الإصلاح المؤسساتي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13" y="2985672"/>
            <a:ext cx="4760630" cy="33257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3496155" y="3702619"/>
            <a:ext cx="53242" cy="4571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81075" y="4226674"/>
            <a:ext cx="53242" cy="4571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0371" y="5440686"/>
            <a:ext cx="53242" cy="4571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398081" y="4768103"/>
            <a:ext cx="53242" cy="457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7136" y="3111741"/>
            <a:ext cx="1547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 new 161/33 kV </a:t>
            </a:r>
          </a:p>
          <a:p>
            <a:r>
              <a:rPr lang="en-US" sz="1100" b="1" dirty="0" smtClean="0"/>
              <a:t>Substations: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/>
              <a:t>Jenin “Completed”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/>
              <a:t>Nablus </a:t>
            </a:r>
            <a:r>
              <a:rPr lang="en-US" sz="1100" dirty="0"/>
              <a:t>“Completed”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rgbClr val="C00000"/>
                </a:solidFill>
              </a:rPr>
              <a:t>Ramallah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 smtClean="0"/>
              <a:t>Hebron “completed”</a:t>
            </a:r>
            <a:endParaRPr lang="en-US" sz="11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42698" y="1603564"/>
            <a:ext cx="423949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4385" y="1603564"/>
            <a:ext cx="0" cy="1156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42698" y="2755154"/>
            <a:ext cx="2460575" cy="4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11585" y="2748571"/>
            <a:ext cx="1514" cy="617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03273" y="3366429"/>
            <a:ext cx="5976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986" y="5579107"/>
            <a:ext cx="186286" cy="186286"/>
          </a:xfrm>
          <a:prstGeom prst="rect">
            <a:avLst/>
          </a:prstGeom>
          <a:noFill/>
        </p:spPr>
      </p:pic>
      <p:sp>
        <p:nvSpPr>
          <p:cNvPr id="51" name="Oval 50"/>
          <p:cNvSpPr/>
          <p:nvPr/>
        </p:nvSpPr>
        <p:spPr>
          <a:xfrm>
            <a:off x="1626407" y="5556290"/>
            <a:ext cx="273361" cy="23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87766" y="3296813"/>
            <a:ext cx="5592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ar-SA" sz="1400" b="1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b="1" dirty="0" smtClean="0"/>
              <a:t>بناء 4 محطات تحويل 161\33 : تم بناء هذه المحطات و تشغيل واحدة حتى الان حيث تم توقيع اتفاقية شراء الكهرباء بين شركة النقل الوطنية و شركة الكهرباء الإسرائيلية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400" b="1" dirty="0" smtClean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b="1" dirty="0" smtClean="0"/>
              <a:t>استلام كامل نقاط الربط الكهربائي لتصبح تحت إدارة شركة النقل الوطنية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b="1" dirty="0"/>
              <a:t>إعادة تأهيل شبكات الضغط المتوسط الفلسطينية</a:t>
            </a:r>
            <a:r>
              <a:rPr lang="en-US" sz="1400" b="1" dirty="0"/>
              <a:t> </a:t>
            </a:r>
            <a:r>
              <a:rPr lang="ar-SA" sz="1400" b="1" dirty="0"/>
              <a:t> و بناء المغذيات لربط محطات التحويل بالشبكات الفلسطينية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b="1" dirty="0" smtClean="0"/>
              <a:t>بناء محطة توليد الطاقة بقدرة 450 ميغا واط في جنين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b="1" dirty="0" smtClean="0"/>
              <a:t>رفع قدرة خطوط الكهرباء الأردنية و المصرية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SA" sz="1400" b="1" dirty="0" smtClean="0"/>
              <a:t>رفع قدرة محطة غزة لتوليد الكهرباء ل 450 ميغا واط و تشغيلها بالغاز الطبيعي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ar-SA" sz="1400" b="1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b="1" dirty="0" smtClean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620279" y="4646646"/>
            <a:ext cx="634480" cy="9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12163" y="4362021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400Kv line</a:t>
            </a:r>
            <a:endParaRPr lang="en-US" sz="1100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678" y="3660107"/>
            <a:ext cx="186286" cy="186286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3057099" y="3637290"/>
            <a:ext cx="273361" cy="23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49559" y="6027576"/>
            <a:ext cx="876848" cy="171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06963" y="5904683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220Kv line</a:t>
            </a:r>
            <a:endParaRPr lang="en-US" sz="1100" b="1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088" y="5124164"/>
            <a:ext cx="370680" cy="370680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>
            <a:off x="2945804" y="2353124"/>
            <a:ext cx="423949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55673" y="6416994"/>
            <a:ext cx="5976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3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13" y="2985672"/>
            <a:ext cx="4760630" cy="33257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605" y="298652"/>
            <a:ext cx="1061517" cy="144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44" y="149629"/>
            <a:ext cx="11762509" cy="65421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5780" y="1738926"/>
            <a:ext cx="169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accent4">
                    <a:lumMod val="75000"/>
                  </a:schemeClr>
                </a:solidFill>
              </a:rPr>
              <a:t>Palestinian Energy &amp; Natural Resources Authority</a:t>
            </a:r>
            <a:endParaRPr lang="en-US" sz="10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89956" y="2116744"/>
            <a:ext cx="423949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956" y="2139036"/>
            <a:ext cx="0" cy="620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8269" y="2759825"/>
            <a:ext cx="4705004" cy="8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11585" y="2748571"/>
            <a:ext cx="1514" cy="617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03273" y="3366429"/>
            <a:ext cx="563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04347" y="4843095"/>
            <a:ext cx="563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413" y="4317448"/>
            <a:ext cx="1826495" cy="13698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588" y="3256562"/>
            <a:ext cx="1397742" cy="21217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93995" y="2301436"/>
            <a:ext cx="374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C00000"/>
                </a:solidFill>
              </a:rPr>
              <a:t>Energy efficiency &amp; renewable energy law</a:t>
            </a:r>
          </a:p>
          <a:p>
            <a:pPr algn="ctr"/>
            <a:r>
              <a:rPr lang="en-US" sz="1600" b="1" u="sng" dirty="0">
                <a:solidFill>
                  <a:srgbClr val="C00000"/>
                </a:solidFill>
              </a:rPr>
              <a:t>Issued in 2015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1154" y="816162"/>
            <a:ext cx="6966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i="1" u="sng" dirty="0"/>
              <a:t>استراتيجية سلطة الطاقة لتحقيق الاستقلال في مجال الطاقة</a:t>
            </a:r>
            <a:endParaRPr lang="en-US" sz="2400" i="1" u="sng" dirty="0"/>
          </a:p>
          <a:p>
            <a:pPr algn="r" rtl="1"/>
            <a:endParaRPr lang="ar-SA" sz="1600" dirty="0" smtClean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/>
              <a:t>زيادة إنتاج الطاقة المحلي و استغلال الموارد الطبيعية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زيادة مصادر الطاقة المتجددة و الحد من التلوث البيئي</a:t>
            </a:r>
            <a:endParaRPr lang="en-US" sz="1600" dirty="0" smtClean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rgbClr val="C00000"/>
                </a:solidFill>
              </a:rPr>
              <a:t>زيادة كفاءة الطاقة من خلال حملات التوعية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/>
              <a:t>تنويع مصادر الطاقة المحلية و </a:t>
            </a:r>
            <a:r>
              <a:rPr lang="ar-SA" sz="1600" dirty="0" smtClean="0"/>
              <a:t>المستوردة </a:t>
            </a:r>
            <a:r>
              <a:rPr lang="ar-SA" sz="1600" dirty="0"/>
              <a:t>و </a:t>
            </a:r>
            <a:r>
              <a:rPr lang="ar-SA" sz="1600" dirty="0" smtClean="0"/>
              <a:t>رفع قدرة </a:t>
            </a:r>
            <a:r>
              <a:rPr lang="ar-SA" sz="1600" dirty="0"/>
              <a:t>الربط مع الدول المجاورة</a:t>
            </a:r>
            <a:endParaRPr lang="en-US" sz="1600" dirty="0"/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1600" dirty="0" smtClean="0"/>
              <a:t>متابعة التطوير و الإصلاح المؤسساتي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9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26980</TotalTime>
  <Words>1654</Words>
  <Application>Microsoft Office PowerPoint</Application>
  <PresentationFormat>Custom</PresentationFormat>
  <Paragraphs>320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Fabian.Odeh</dc:creator>
  <cp:lastModifiedBy>Abdulllahi Sheikh Shueb</cp:lastModifiedBy>
  <cp:revision>196</cp:revision>
  <cp:lastPrinted>2018-11-01T08:40:56Z</cp:lastPrinted>
  <dcterms:created xsi:type="dcterms:W3CDTF">2017-03-26T05:17:11Z</dcterms:created>
  <dcterms:modified xsi:type="dcterms:W3CDTF">2018-11-04T13:25:24Z</dcterms:modified>
</cp:coreProperties>
</file>